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6" r:id="rId6"/>
    <p:sldId id="267" r:id="rId7"/>
    <p:sldId id="263" r:id="rId8"/>
    <p:sldId id="277" r:id="rId9"/>
    <p:sldId id="273" r:id="rId10"/>
    <p:sldId id="278" r:id="rId11"/>
    <p:sldId id="279" r:id="rId12"/>
    <p:sldId id="280" r:id="rId13"/>
    <p:sldId id="284" r:id="rId14"/>
    <p:sldId id="281" r:id="rId15"/>
    <p:sldId id="283" r:id="rId16"/>
    <p:sldId id="282" r:id="rId17"/>
    <p:sldId id="285" r:id="rId18"/>
    <p:sldId id="286" r:id="rId19"/>
    <p:sldId id="287" r:id="rId20"/>
    <p:sldId id="288" r:id="rId21"/>
    <p:sldId id="289" r:id="rId22"/>
    <p:sldId id="293" r:id="rId23"/>
    <p:sldId id="294" r:id="rId24"/>
    <p:sldId id="290" r:id="rId25"/>
    <p:sldId id="269" r:id="rId26"/>
    <p:sldId id="291" r:id="rId27"/>
    <p:sldId id="292" r:id="rId28"/>
    <p:sldId id="275" r:id="rId2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43" autoAdjust="0"/>
    <p:restoredTop sz="96327" autoAdjust="0"/>
  </p:normalViewPr>
  <p:slideViewPr>
    <p:cSldViewPr snapToGrid="0">
      <p:cViewPr>
        <p:scale>
          <a:sx n="130" d="100"/>
          <a:sy n="130" d="100"/>
        </p:scale>
        <p:origin x="440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17/03/2023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17/03/2023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58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98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847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46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48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07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623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79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18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0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2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1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40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688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95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72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5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53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7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2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76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rtlCol="0"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334" y="5124520"/>
            <a:ext cx="6437555" cy="1303176"/>
          </a:xfrm>
        </p:spPr>
        <p:txBody>
          <a:bodyPr rtlCol="0"/>
          <a:lstStyle/>
          <a:p>
            <a:pPr rtl="0"/>
            <a:r>
              <a:rPr lang="en-GB" b="0" dirty="0"/>
              <a:t>Jorge Vieira up202204385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63D3F9-E268-7E79-92DF-DF56D1E79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34" y="430304"/>
            <a:ext cx="9065112" cy="753037"/>
          </a:xfrm>
        </p:spPr>
        <p:txBody>
          <a:bodyPr>
            <a:noAutofit/>
          </a:bodyPr>
          <a:lstStyle/>
          <a:p>
            <a:r>
              <a:rPr lang="pt-PT" sz="4400" dirty="0"/>
              <a:t>Artificial </a:t>
            </a:r>
            <a:r>
              <a:rPr lang="pt-PT" sz="4400" dirty="0" err="1"/>
              <a:t>Intelligence</a:t>
            </a:r>
            <a:r>
              <a:rPr lang="pt-PT" sz="4400" dirty="0"/>
              <a:t> </a:t>
            </a:r>
            <a:r>
              <a:rPr lang="pt-PT" sz="4400" dirty="0" err="1"/>
              <a:t>Assignment</a:t>
            </a:r>
            <a:endParaRPr lang="pt-PT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C5BE3-FCE7-7E01-3D89-B7298A38656C}"/>
              </a:ext>
            </a:extLst>
          </p:cNvPr>
          <p:cNvSpPr txBox="1"/>
          <p:nvPr/>
        </p:nvSpPr>
        <p:spPr>
          <a:xfrm>
            <a:off x="118334" y="2043953"/>
            <a:ext cx="6078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ffectLst/>
                <a:latin typeface="+mj-lt"/>
              </a:rPr>
              <a:t>Heuristic Search Methods for One Player Solitaire Games : </a:t>
            </a:r>
          </a:p>
          <a:p>
            <a:r>
              <a:rPr lang="en-GB" sz="2800" dirty="0">
                <a:solidFill>
                  <a:schemeClr val="bg1"/>
                </a:solidFill>
                <a:effectLst/>
                <a:latin typeface="+mj-lt"/>
              </a:rPr>
              <a:t>Cohesion</a:t>
            </a:r>
            <a:endParaRPr lang="pt-PT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Placeholder 2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41FB414-F6D9-8920-E6AC-7E5830E927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567" b="5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Puzzle solvability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Impossible states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dirty="0"/>
              <a:t>Hard to tell the computer when a state is impossible, especially when there are a lot of pieces</a:t>
            </a:r>
          </a:p>
          <a:p>
            <a:r>
              <a:rPr lang="en-GB" dirty="0"/>
              <a:t>Implemented a function that tries to solve this problem, but doesn’t work for every impossible state</a:t>
            </a:r>
          </a:p>
          <a:p>
            <a:r>
              <a:rPr lang="en-GB" dirty="0"/>
              <a:t>Some states may look impossible but aren’t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10</a:t>
            </a:fld>
            <a:endParaRPr lang="en-GB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FAC71C8E-FADB-DB18-7ED6-F18BCBC29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06" y="1431562"/>
            <a:ext cx="2175423" cy="2175422"/>
          </a:xfrm>
          <a:prstGeom prst="rect">
            <a:avLst/>
          </a:prstGeom>
        </p:spPr>
      </p:pic>
      <p:pic>
        <p:nvPicPr>
          <p:cNvPr id="12" name="Picture 11" descr="A picture containing yellow, public&#10;&#10;Description automatically generated">
            <a:extLst>
              <a:ext uri="{FF2B5EF4-FFF2-40B4-BE49-F238E27FC236}">
                <a16:creationId xmlns:a16="http://schemas.microsoft.com/office/drawing/2014/main" id="{D4AA888D-2E07-A296-ACEF-B997D2E4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05" y="1431562"/>
            <a:ext cx="2175422" cy="2175422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1E0D59C9-747B-85BD-3D4A-082C8AD5C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544" y="4074270"/>
            <a:ext cx="2175422" cy="21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671" y="5396198"/>
            <a:ext cx="6815446" cy="960152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Uninformed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1763" y="6356350"/>
            <a:ext cx="630237" cy="365125"/>
          </a:xfrm>
        </p:spPr>
        <p:txBody>
          <a:bodyPr rtlCol="0"/>
          <a:lstStyle/>
          <a:p>
            <a:pPr lvl="0" rtl="0"/>
            <a:fld id="{2722F022-211C-4882-844C-086FEA6806AA}" type="slidenum">
              <a:rPr lang="en-GB" smtClean="0"/>
              <a:pPr lvl="0" rtl="0"/>
              <a:t>11</a:t>
            </a:fld>
            <a:endParaRPr lang="en-GB"/>
          </a:p>
        </p:txBody>
      </p:sp>
      <p:pic>
        <p:nvPicPr>
          <p:cNvPr id="13" name="Picture Placeholder 12" descr="Background pattern&#10;&#10;Description automatically generated">
            <a:extLst>
              <a:ext uri="{FF2B5EF4-FFF2-40B4-BE49-F238E27FC236}">
                <a16:creationId xmlns:a16="http://schemas.microsoft.com/office/drawing/2014/main" id="{5916B313-05D6-4AD9-4DC2-411058D92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81" r="202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68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Uninformed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Algorithms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 fontScale="92500" lnSpcReduction="20000"/>
          </a:bodyPr>
          <a:lstStyle/>
          <a:p>
            <a:r>
              <a:rPr lang="en-GB" b="1" dirty="0"/>
              <a:t>Breadth-First Search (BFS)</a:t>
            </a:r>
          </a:p>
          <a:p>
            <a:r>
              <a:rPr lang="en-GB" b="1" dirty="0"/>
              <a:t>Uniform-Cost Search (UCS) </a:t>
            </a:r>
            <a:r>
              <a:rPr lang="en-GB" dirty="0"/>
              <a:t>not implemented due to not having solution cost</a:t>
            </a:r>
            <a:endParaRPr lang="en-GB" b="1" dirty="0"/>
          </a:p>
          <a:p>
            <a:r>
              <a:rPr lang="en-GB" b="1" dirty="0"/>
              <a:t>Depth-First Search (DFS) </a:t>
            </a:r>
            <a:r>
              <a:rPr lang="en-GB" dirty="0"/>
              <a:t>implemented but not very functional due to getting stuck in infinity</a:t>
            </a:r>
          </a:p>
          <a:p>
            <a:r>
              <a:rPr lang="en-GB" b="1" dirty="0"/>
              <a:t>Iterative Deepening Depth-First Search</a:t>
            </a:r>
            <a:r>
              <a:rPr lang="en-GB" dirty="0"/>
              <a:t> </a:t>
            </a:r>
            <a:r>
              <a:rPr lang="en-GB" b="1" dirty="0"/>
              <a:t>(IDDFS)</a:t>
            </a:r>
            <a:r>
              <a:rPr lang="en-GB" dirty="0"/>
              <a:t>. This algorithm uses a DFS algorithm only up to a certain </a:t>
            </a:r>
            <a:r>
              <a:rPr lang="en-GB" dirty="0" err="1"/>
              <a:t>max_depth</a:t>
            </a:r>
            <a:r>
              <a:rPr lang="en-GB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12</a:t>
            </a:fld>
            <a:endParaRPr lang="en-GB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4C6D591-8478-1AA0-D5C2-AC52C9BE7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Breadth-First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 lnSpcReduction="10000"/>
          </a:bodyPr>
          <a:lstStyle/>
          <a:p>
            <a:r>
              <a:rPr lang="en-GB" dirty="0"/>
              <a:t>Uses a queue to store the children of each node it passes through.</a:t>
            </a:r>
          </a:p>
          <a:p>
            <a:r>
              <a:rPr lang="en-GB" dirty="0"/>
              <a:t>Keeps track of visited states</a:t>
            </a:r>
          </a:p>
          <a:p>
            <a:r>
              <a:rPr lang="en-GB" dirty="0"/>
              <a:t>Each iteration expands each node in the queue except if that node is unsolvable or is a state that has been visited</a:t>
            </a:r>
          </a:p>
          <a:p>
            <a:r>
              <a:rPr lang="en-GB" dirty="0"/>
              <a:t>Stops if it found a solution to the puzzle or if it couldn’t find 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13</a:t>
            </a:fld>
            <a:endParaRPr lang="en-GB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AAB1FA1-BBEB-6D07-E6EB-64A39FD59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Iterative Deepening Depth-First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dirty="0"/>
              <a:t>Iteratively increases the depth of the search</a:t>
            </a:r>
          </a:p>
          <a:p>
            <a:r>
              <a:rPr lang="en-GB" dirty="0"/>
              <a:t>Does DFS on every iteration by calling </a:t>
            </a:r>
            <a:r>
              <a:rPr lang="en-GB" dirty="0" err="1"/>
              <a:t>limited_depth_search</a:t>
            </a:r>
            <a:r>
              <a:rPr lang="en-GB" dirty="0"/>
              <a:t> with a </a:t>
            </a:r>
            <a:r>
              <a:rPr lang="en-GB" dirty="0" err="1"/>
              <a:t>max_depth</a:t>
            </a:r>
            <a:endParaRPr lang="en-GB" dirty="0"/>
          </a:p>
          <a:p>
            <a:r>
              <a:rPr lang="en-GB" dirty="0"/>
              <a:t>Iterative function stops if the solution was found or the depth limit has been reached without any solution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14</a:t>
            </a:fld>
            <a:endParaRPr lang="en-GB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53A7FD8-E6D3-BA09-5171-524EA9C2A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69" y="5379063"/>
            <a:ext cx="6815446" cy="876069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Informed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1763" y="6356350"/>
            <a:ext cx="630237" cy="365125"/>
          </a:xfrm>
        </p:spPr>
        <p:txBody>
          <a:bodyPr rtlCol="0"/>
          <a:lstStyle/>
          <a:p>
            <a:pPr lvl="0" rtl="0"/>
            <a:fld id="{2722F022-211C-4882-844C-086FEA6806AA}" type="slidenum">
              <a:rPr lang="en-GB" smtClean="0"/>
              <a:pPr lvl="0" rtl="0"/>
              <a:t>15</a:t>
            </a:fld>
            <a:endParaRPr lang="en-GB"/>
          </a:p>
        </p:txBody>
      </p:sp>
      <p:pic>
        <p:nvPicPr>
          <p:cNvPr id="9" name="Picture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4E9A84CD-A7C3-CAF9-B7C3-7E27F68979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81" r="202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82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Informed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Algorithms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b="1" dirty="0"/>
              <a:t>Heuristics</a:t>
            </a:r>
          </a:p>
          <a:p>
            <a:r>
              <a:rPr lang="en-GB" b="1" dirty="0"/>
              <a:t>Greedy Search</a:t>
            </a:r>
          </a:p>
          <a:p>
            <a:r>
              <a:rPr lang="en-GB" b="1" dirty="0"/>
              <a:t>A*</a:t>
            </a:r>
          </a:p>
          <a:p>
            <a:r>
              <a:rPr lang="en-GB" b="1" dirty="0"/>
              <a:t>Weighted A*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16</a:t>
            </a:fld>
            <a:endParaRPr lang="en-GB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E4AA572-0033-6512-E0EB-E42C686E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2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Heuristics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Strategies used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b="1" dirty="0"/>
              <a:t>Heuristic 1</a:t>
            </a:r>
            <a:r>
              <a:rPr lang="en-GB" dirty="0"/>
              <a:t> : </a:t>
            </a:r>
            <a:r>
              <a:rPr lang="en-GB" dirty="0">
                <a:latin typeface="NimbusRomNo9L"/>
              </a:rPr>
              <a:t>D</a:t>
            </a:r>
            <a:r>
              <a:rPr lang="en-GB" dirty="0">
                <a:effectLst/>
              </a:rPr>
              <a:t>etermines the number of incorrect placed pieces on a board by comparing the positions of the pieces of that board with the ones from the solution board. </a:t>
            </a:r>
          </a:p>
          <a:p>
            <a:r>
              <a:rPr lang="en-GB" b="1" dirty="0"/>
              <a:t>Heuristic 2 </a:t>
            </a:r>
            <a:r>
              <a:rPr lang="en-GB" dirty="0"/>
              <a:t>: Calculates the distance of all pieces on the current board to the final piece of their respective colour on the solution board.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17</a:t>
            </a:fld>
            <a:endParaRPr lang="en-GB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A219C92-FD19-AF43-2D89-26688B18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3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Greedy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dirty="0"/>
              <a:t>The function implemented for this algorithm, takes the board and final board as inputs</a:t>
            </a:r>
          </a:p>
          <a:p>
            <a:r>
              <a:rPr lang="en-GB" dirty="0"/>
              <a:t>Always expands the nodes with the lowest heuristic score</a:t>
            </a:r>
          </a:p>
          <a:p>
            <a:r>
              <a:rPr lang="en-GB" dirty="0"/>
              <a:t>Stops expanding nodes when it has reached a solution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18</a:t>
            </a:fld>
            <a:endParaRPr lang="en-GB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6893B1A-3EF2-C55D-3AEA-6DB792DC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A*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dirty="0"/>
              <a:t>This algorithm uses the greedy search function for its implementation</a:t>
            </a:r>
          </a:p>
          <a:p>
            <a:r>
              <a:rPr lang="en-GB" dirty="0"/>
              <a:t>Adds the amount of moves done to the score of the node which represents the distance from the root node </a:t>
            </a:r>
          </a:p>
          <a:p>
            <a:r>
              <a:rPr lang="en-GB" dirty="0"/>
              <a:t>Gets more optimal solutions than Greedy Search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19</a:t>
            </a:fld>
            <a:endParaRPr lang="en-GB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6893B1A-3EF2-C55D-3AEA-6DB792DC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9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>
            <a:normAutofit/>
          </a:bodyPr>
          <a:lstStyle/>
          <a:p>
            <a:pPr rtl="0"/>
            <a:r>
              <a:rPr lang="en-GB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754" y="2049731"/>
            <a:ext cx="6599238" cy="2296083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GB" sz="2400" dirty="0"/>
              <a:t>Introduction</a:t>
            </a:r>
          </a:p>
          <a:p>
            <a:pPr rtl="0">
              <a:lnSpc>
                <a:spcPct val="100000"/>
              </a:lnSpc>
            </a:pPr>
            <a:r>
              <a:rPr lang="en-GB" sz="2400" dirty="0"/>
              <a:t>Problem formulation</a:t>
            </a:r>
          </a:p>
          <a:p>
            <a:pPr rtl="0">
              <a:lnSpc>
                <a:spcPct val="100000"/>
              </a:lnSpc>
            </a:pPr>
            <a:r>
              <a:rPr lang="en-GB" sz="2400" dirty="0"/>
              <a:t>Uninformed search</a:t>
            </a:r>
          </a:p>
          <a:p>
            <a:pPr rtl="0">
              <a:lnSpc>
                <a:spcPct val="100000"/>
              </a:lnSpc>
            </a:pPr>
            <a:r>
              <a:rPr lang="en-GB" sz="2400" dirty="0"/>
              <a:t>Informed search</a:t>
            </a:r>
          </a:p>
          <a:p>
            <a:pPr rtl="0">
              <a:lnSpc>
                <a:spcPct val="100000"/>
              </a:lnSpc>
            </a:pPr>
            <a:r>
              <a:rPr lang="en-GB" sz="2400" dirty="0"/>
              <a:t>Evaluation of results</a:t>
            </a:r>
          </a:p>
          <a:p>
            <a:pPr rtl="0">
              <a:lnSpc>
                <a:spcPct val="100000"/>
              </a:lnSpc>
            </a:pPr>
            <a:r>
              <a:rPr lang="en-GB" sz="2400" dirty="0"/>
              <a:t>Conclusion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fld id="{244D815C-8BF3-4ECF-A945-A2A7C2983AF9}" type="slidenum">
              <a:rPr lang="en-GB" smtClean="0">
                <a:solidFill>
                  <a:prstClr val="black"/>
                </a:solidFill>
              </a:rPr>
              <a:pPr lvl="0" rtl="0">
                <a:spcAft>
                  <a:spcPts val="600"/>
                </a:spcAft>
              </a:pPr>
              <a:t>2</a:t>
            </a:fld>
            <a:endParaRPr lang="en-GB">
              <a:solidFill>
                <a:prstClr val="black"/>
              </a:solidFill>
            </a:endParaRPr>
          </a:p>
        </p:txBody>
      </p:sp>
      <p:pic>
        <p:nvPicPr>
          <p:cNvPr id="34" name="Picture 3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5967D21-4E20-5402-8189-F48104CB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71" y="0"/>
            <a:ext cx="8100629" cy="11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90500"/>
            <a:ext cx="10949641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Weighted A* Search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Implementation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/>
          </a:bodyPr>
          <a:lstStyle/>
          <a:p>
            <a:r>
              <a:rPr lang="en-GB" dirty="0"/>
              <a:t>This algorithm is a variation of A*</a:t>
            </a:r>
          </a:p>
          <a:p>
            <a:r>
              <a:rPr lang="en-GB" dirty="0"/>
              <a:t>Multiplies a weight (in the case of this project) of 3 to the amount of moves parameter</a:t>
            </a:r>
          </a:p>
          <a:p>
            <a:r>
              <a:rPr lang="en-GB" dirty="0"/>
              <a:t>Gives a higher score to nodes with a higher amount of moves</a:t>
            </a:r>
          </a:p>
          <a:p>
            <a:r>
              <a:rPr lang="en-GB" dirty="0"/>
              <a:t>Can sometimes make it harder to find the solution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20</a:t>
            </a:fld>
            <a:endParaRPr lang="en-GB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6893B1A-3EF2-C55D-3AEA-6DB792DC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99" t="16227" r="2"/>
          <a:stretch/>
        </p:blipFill>
        <p:spPr>
          <a:xfrm>
            <a:off x="9217572" y="1145628"/>
            <a:ext cx="2974427" cy="57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13" y="4652372"/>
            <a:ext cx="6815446" cy="1622304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Evaluation of</a:t>
            </a:r>
            <a:br>
              <a:rPr lang="en-GB" sz="5400" dirty="0"/>
            </a:br>
            <a:r>
              <a:rPr lang="en-GB" sz="5400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1763" y="6356350"/>
            <a:ext cx="630237" cy="365125"/>
          </a:xfrm>
        </p:spPr>
        <p:txBody>
          <a:bodyPr rtlCol="0"/>
          <a:lstStyle/>
          <a:p>
            <a:pPr lvl="0" rtl="0"/>
            <a:fld id="{2722F022-211C-4882-844C-086FEA6806AA}" type="slidenum">
              <a:rPr lang="en-GB" smtClean="0"/>
              <a:pPr lvl="0" rtl="0"/>
              <a:t>21</a:t>
            </a:fld>
            <a:endParaRPr lang="en-GB"/>
          </a:p>
        </p:txBody>
      </p:sp>
      <p:pic>
        <p:nvPicPr>
          <p:cNvPr id="9" name="Picture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8EE4087F-9AD4-5742-EC2E-E3627CC3F6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81" r="202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054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996950"/>
            <a:ext cx="2384425" cy="4946650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Puzzle 1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096A54E9-1AF6-4A17-A713-79D260FE325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78344374"/>
              </p:ext>
            </p:extLst>
          </p:nvPr>
        </p:nvGraphicFramePr>
        <p:xfrm>
          <a:off x="3103940" y="524783"/>
          <a:ext cx="9001999" cy="520904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11274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82015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783336">
                <a:tc>
                  <a:txBody>
                    <a:bodyPr/>
                    <a:lstStyle/>
                    <a:p>
                      <a:pPr algn="ctr" rtl="0"/>
                      <a:endParaRPr lang="en-GB" noProof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Moves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Nodes explored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Time (s)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Memory (KB)</a:t>
                      </a:r>
                      <a:endParaRPr lang="en-GB" sz="1800" b="1" i="0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12311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29.52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36712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IDDFS 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16772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40372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8167424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8212480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8110080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81999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8196096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28449"/>
                  </a:ext>
                </a:extLst>
              </a:tr>
              <a:tr h="647814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Weighted 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8343552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428103"/>
                  </a:ext>
                </a:extLst>
              </a:tr>
              <a:tr h="562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Weighted 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8486912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43544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22</a:t>
            </a:fld>
            <a:endParaRPr lang="en-GB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4963B11-23F3-8E4D-EB5B-5020D49E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7" y="735723"/>
            <a:ext cx="1988864" cy="19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996950"/>
            <a:ext cx="2384425" cy="4946650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Puzzle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23</a:t>
            </a:fld>
            <a:endParaRPr lang="en-GB"/>
          </a:p>
        </p:txBody>
      </p:sp>
      <p:pic>
        <p:nvPicPr>
          <p:cNvPr id="7" name="Picture 6" descr="A picture containing yellow, checker&#10;&#10;Description automatically generated">
            <a:extLst>
              <a:ext uri="{FF2B5EF4-FFF2-40B4-BE49-F238E27FC236}">
                <a16:creationId xmlns:a16="http://schemas.microsoft.com/office/drawing/2014/main" id="{A1B7C016-37BC-CCEE-F2B3-1E98528A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7" y="693682"/>
            <a:ext cx="1988864" cy="1988864"/>
          </a:xfrm>
          <a:prstGeom prst="rect">
            <a:avLst/>
          </a:prstGeom>
        </p:spPr>
      </p:pic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CA5ECF8-FDCC-3DEF-E129-83DC5DF85D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54523102"/>
              </p:ext>
            </p:extLst>
          </p:nvPr>
        </p:nvGraphicFramePr>
        <p:xfrm>
          <a:off x="3103940" y="524783"/>
          <a:ext cx="9001999" cy="520904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11274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82015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783336">
                <a:tc>
                  <a:txBody>
                    <a:bodyPr/>
                    <a:lstStyle/>
                    <a:p>
                      <a:pPr algn="ctr" rtl="0"/>
                      <a:endParaRPr lang="en-GB" noProof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Moves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Nodes explored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Time (s)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Memory (KB)</a:t>
                      </a:r>
                      <a:endParaRPr lang="en-GB" sz="1800" b="1" i="0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11620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86.86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29928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IDDFS 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98788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69.38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146036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40372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5.28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13361152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8138752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9179136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81999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8126464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28449"/>
                  </a:ext>
                </a:extLst>
              </a:tr>
              <a:tr h="647814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Weighted 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48984064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428103"/>
                  </a:ext>
                </a:extLst>
              </a:tr>
              <a:tr h="562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Weighted 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16347136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43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97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996950"/>
            <a:ext cx="2384425" cy="4946650"/>
          </a:xfrm>
        </p:spPr>
        <p:txBody>
          <a:bodyPr rtlCol="0">
            <a:normAutofit/>
          </a:bodyPr>
          <a:lstStyle/>
          <a:p>
            <a:pPr rtl="0"/>
            <a:r>
              <a:rPr lang="en-GB" sz="2800" dirty="0"/>
              <a:t>Puzzle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24</a:t>
            </a:fld>
            <a:endParaRPr lang="en-GB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3804D56-2C76-5986-77A1-A85C95FA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7" y="697418"/>
            <a:ext cx="1988864" cy="1988864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B420C17F-CF20-0BBF-1CAD-9513DC6AAD4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14138033"/>
              </p:ext>
            </p:extLst>
          </p:nvPr>
        </p:nvGraphicFramePr>
        <p:xfrm>
          <a:off x="3103940" y="524783"/>
          <a:ext cx="9001999" cy="520904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11274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6957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82015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783336">
                <a:tc>
                  <a:txBody>
                    <a:bodyPr/>
                    <a:lstStyle/>
                    <a:p>
                      <a:pPr algn="ctr" rtl="0"/>
                      <a:endParaRPr lang="en-GB" noProof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Moves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# Nodes explored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Time (s)</a:t>
                      </a:r>
                      <a:endParaRPr lang="en-GB" sz="1800" b="1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b="1" noProof="0" dirty="0">
                          <a:solidFill>
                            <a:schemeClr val="accent3"/>
                          </a:solidFill>
                        </a:rPr>
                        <a:t>Memory (KB)</a:t>
                      </a:r>
                      <a:endParaRPr lang="en-GB" sz="1800" b="1" i="0" noProof="0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9412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IDDFS 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3065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1.92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12460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540372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8171520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Greedy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8187904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8151040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881999"/>
                  </a:ext>
                </a:extLst>
              </a:tr>
              <a:tr h="534919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8220672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028449"/>
                  </a:ext>
                </a:extLst>
              </a:tr>
              <a:tr h="647814"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Weighted A* 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212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9347072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428103"/>
                  </a:ext>
                </a:extLst>
              </a:tr>
              <a:tr h="562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Weighted A* H2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9936896  </a:t>
                      </a:r>
                      <a:endParaRPr lang="en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43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814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rtlCol="0"/>
          <a:lstStyle/>
          <a:p>
            <a:pPr rtl="0"/>
            <a:r>
              <a:rPr lang="en-GB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Good results from what was expected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Room for improvement:</a:t>
            </a:r>
          </a:p>
          <a:p>
            <a:pPr marL="1028700" lvl="1" indent="-342900"/>
            <a:r>
              <a:rPr lang="en-GB" dirty="0"/>
              <a:t>Better heuristics</a:t>
            </a:r>
          </a:p>
          <a:p>
            <a:pPr marL="1028700" lvl="1" indent="-342900"/>
            <a:r>
              <a:rPr lang="en-GB" dirty="0"/>
              <a:t>Hint system</a:t>
            </a:r>
          </a:p>
          <a:p>
            <a:pPr marL="1028700" lvl="1" indent="-342900"/>
            <a:r>
              <a:rPr lang="en-GB" dirty="0"/>
              <a:t>Etc.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Challenging and enriching project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Deepening of my knowledge about the development of AI to solve problems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D39F39FF-F5CB-4ACA-9B46-4CCF89ECA75F}" type="slidenum">
              <a:rPr lang="en-GB" smtClean="0"/>
              <a:pPr lvl="0" rtl="0"/>
              <a:t>25</a:t>
            </a:fld>
            <a:endParaRPr lang="en-GB"/>
          </a:p>
        </p:txBody>
      </p: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48618A03-B534-CAC4-248A-46E81FDDE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9"/>
          <a:stretch/>
        </p:blipFill>
        <p:spPr>
          <a:xfrm>
            <a:off x="6960198" y="0"/>
            <a:ext cx="5231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/>
          <a:p>
            <a:pPr rtl="0"/>
            <a:r>
              <a:rPr lang="en-GB"/>
              <a:t>Introduction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45" y="3208517"/>
            <a:ext cx="5610113" cy="328435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dirty="0"/>
              <a:t>Cohesion:</a:t>
            </a:r>
          </a:p>
          <a:p>
            <a:pPr marL="1028700" lvl="1" indent="-342900"/>
            <a:r>
              <a:rPr lang="en-GB" dirty="0"/>
              <a:t>Solitaire puzzle game</a:t>
            </a:r>
          </a:p>
          <a:p>
            <a:pPr marL="1028700" lvl="1" indent="-342900"/>
            <a:r>
              <a:rPr lang="en-GB" dirty="0"/>
              <a:t>4x4 board</a:t>
            </a:r>
          </a:p>
          <a:p>
            <a:pPr marL="1028700" lvl="1" indent="-342900"/>
            <a:r>
              <a:rPr lang="en-GB" dirty="0"/>
              <a:t>Pieces of different colours</a:t>
            </a:r>
          </a:p>
          <a:p>
            <a:pPr marL="1028700" lvl="1" indent="-342900"/>
            <a:r>
              <a:rPr lang="en-GB" dirty="0"/>
              <a:t>Pieces ‘glue’ together when they become adjacent to each other</a:t>
            </a:r>
          </a:p>
          <a:p>
            <a:pPr rtl="0"/>
            <a:r>
              <a:rPr lang="en-GB" dirty="0"/>
              <a:t>Use of search algorithms to solve the puzzles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244D815C-8BF3-4ECF-A945-A2A7C2983AF9}" type="slidenum">
              <a:rPr lang="en-GB" smtClean="0"/>
              <a:pPr lvl="0"/>
              <a:t>3</a:t>
            </a:fld>
            <a:endParaRPr lang="en-GB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9C8A8B7-311A-FA63-41B8-7DB192F35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3" t="33564"/>
          <a:stretch/>
        </p:blipFill>
        <p:spPr>
          <a:xfrm>
            <a:off x="9333186" y="2301766"/>
            <a:ext cx="2858814" cy="45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029" y="4790484"/>
            <a:ext cx="6815446" cy="1748428"/>
          </a:xfrm>
        </p:spPr>
        <p:txBody>
          <a:bodyPr rtlCol="0">
            <a:normAutofit/>
          </a:bodyPr>
          <a:lstStyle/>
          <a:p>
            <a:pPr rtl="0"/>
            <a:r>
              <a:rPr lang="en-GB" sz="5400" dirty="0"/>
              <a:t>Problem formulation</a:t>
            </a:r>
          </a:p>
        </p:txBody>
      </p:sp>
      <p:pic>
        <p:nvPicPr>
          <p:cNvPr id="33" name="Picture Placeholder 32" descr="Background pattern&#10;&#10;Description automatically generated">
            <a:extLst>
              <a:ext uri="{FF2B5EF4-FFF2-40B4-BE49-F238E27FC236}">
                <a16:creationId xmlns:a16="http://schemas.microsoft.com/office/drawing/2014/main" id="{BAA1A121-BA72-EE63-E01F-BEE42FA947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281" r="20281"/>
          <a:stretch>
            <a:fillRect/>
          </a:stretch>
        </p:blipFill>
        <p:spPr>
          <a:xfrm>
            <a:off x="8108950" y="52388"/>
            <a:ext cx="4083050" cy="68056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1763" y="6356350"/>
            <a:ext cx="630237" cy="365125"/>
          </a:xfrm>
        </p:spPr>
        <p:txBody>
          <a:bodyPr rtlCol="0"/>
          <a:lstStyle/>
          <a:p>
            <a:pPr lvl="0" rtl="0"/>
            <a:fld id="{2722F022-211C-4882-844C-086FEA6806AA}" type="slidenum">
              <a:rPr lang="en-GB" smtClean="0"/>
              <a:pPr lv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>
            <a:normAutofit/>
          </a:bodyPr>
          <a:lstStyle/>
          <a:p>
            <a:pPr rtl="0"/>
            <a:r>
              <a:rPr lang="en-GB" sz="41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0624" y="2583191"/>
            <a:ext cx="6599238" cy="2296083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en-GB" sz="2800" dirty="0"/>
              <a:t>State representation</a:t>
            </a:r>
          </a:p>
          <a:p>
            <a:pPr rtl="0">
              <a:lnSpc>
                <a:spcPct val="100000"/>
              </a:lnSpc>
            </a:pPr>
            <a:r>
              <a:rPr lang="en-GB" sz="2800" dirty="0"/>
              <a:t>Initial state</a:t>
            </a:r>
          </a:p>
          <a:p>
            <a:pPr rtl="0">
              <a:lnSpc>
                <a:spcPct val="100000"/>
              </a:lnSpc>
            </a:pPr>
            <a:r>
              <a:rPr lang="en-GB" sz="2800" dirty="0"/>
              <a:t>Objective test</a:t>
            </a:r>
          </a:p>
          <a:p>
            <a:pPr rtl="0">
              <a:lnSpc>
                <a:spcPct val="100000"/>
              </a:lnSpc>
            </a:pPr>
            <a:r>
              <a:rPr lang="en-GB" sz="2800" dirty="0"/>
              <a:t>Operators</a:t>
            </a:r>
          </a:p>
          <a:p>
            <a:pPr rtl="0">
              <a:lnSpc>
                <a:spcPct val="100000"/>
              </a:lnSpc>
            </a:pPr>
            <a:r>
              <a:rPr lang="en-GB" sz="2800" dirty="0"/>
              <a:t>Solution cost</a:t>
            </a:r>
          </a:p>
          <a:p>
            <a:pPr rtl="0">
              <a:lnSpc>
                <a:spcPct val="100000"/>
              </a:lnSpc>
            </a:pPr>
            <a:r>
              <a:rPr lang="en-GB" sz="2800" dirty="0"/>
              <a:t>(Puzzle solvability)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 anchor="ctr">
            <a:normAutofit/>
          </a:bodyPr>
          <a:lstStyle/>
          <a:p>
            <a:pPr lvl="0" rtl="0">
              <a:spcAft>
                <a:spcPts val="600"/>
              </a:spcAft>
            </a:pPr>
            <a:fld id="{06B786C7-B8F9-4072-AAAA-17258464D730}" type="slidenum">
              <a:rPr lang="en-GB" smtClean="0">
                <a:solidFill>
                  <a:prstClr val="black"/>
                </a:solidFill>
              </a:rPr>
              <a:pPr lvl="0" rtl="0">
                <a:spcAft>
                  <a:spcPts val="600"/>
                </a:spcAft>
              </a:pPr>
              <a:t>5</a:t>
            </a:fld>
            <a:endParaRPr lang="en-GB">
              <a:solidFill>
                <a:prstClr val="black"/>
              </a:solidFill>
            </a:endParaRPr>
          </a:p>
        </p:txBody>
      </p:sp>
      <p:pic>
        <p:nvPicPr>
          <p:cNvPr id="17" name="Picture 1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C556204E-7856-8EDA-8DEF-2EECEF7A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71" y="0"/>
            <a:ext cx="8100629" cy="11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State representation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/>
          <a:lstStyle/>
          <a:p>
            <a:pPr rtl="0"/>
            <a:r>
              <a:rPr lang="en-GB" dirty="0"/>
              <a:t>Python dictionary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/>
          <a:lstStyle/>
          <a:p>
            <a:pPr rtl="0"/>
            <a:r>
              <a:rPr lang="en-GB" dirty="0"/>
              <a:t>Data structure based on ‘key : value’ logic</a:t>
            </a:r>
          </a:p>
          <a:p>
            <a:pPr rtl="0"/>
            <a:r>
              <a:rPr lang="en-GB" dirty="0"/>
              <a:t>Easy access</a:t>
            </a:r>
          </a:p>
          <a:p>
            <a:pPr rtl="0"/>
            <a:r>
              <a:rPr lang="en-GB" dirty="0"/>
              <a:t>Human readable</a:t>
            </a:r>
          </a:p>
          <a:p>
            <a:pPr rtl="0"/>
            <a:r>
              <a:rPr lang="en-GB" dirty="0"/>
              <a:t>Each position is a pair of coordinates (</a:t>
            </a:r>
            <a:r>
              <a:rPr lang="en-GB" dirty="0" err="1"/>
              <a:t>x,y</a:t>
            </a:r>
            <a:r>
              <a:rPr lang="en-GB" dirty="0"/>
              <a:t>)</a:t>
            </a:r>
          </a:p>
          <a:p>
            <a:pPr rtl="0"/>
            <a:r>
              <a:rPr lang="en-GB" dirty="0"/>
              <a:t>(0,0) is on the top left corner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072DB-0F5A-C0AD-BCC9-7493BBC951C6}"/>
              </a:ext>
            </a:extLst>
          </p:cNvPr>
          <p:cNvSpPr txBox="1"/>
          <p:nvPr/>
        </p:nvSpPr>
        <p:spPr>
          <a:xfrm>
            <a:off x="5501421" y="1490251"/>
            <a:ext cx="306902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"blank"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"red"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: {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"blue"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: {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"yellow"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{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)],</a:t>
            </a:r>
          </a:p>
          <a:p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[(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"size"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: 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pt-PT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D60CCF52-66CC-5FBB-1497-827F683A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387" y="2138637"/>
            <a:ext cx="3054802" cy="3054802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C26BD7F7-93C3-1058-AD67-A2E3F7FFD8DA}"/>
              </a:ext>
            </a:extLst>
          </p:cNvPr>
          <p:cNvSpPr/>
          <p:nvPr/>
        </p:nvSpPr>
        <p:spPr>
          <a:xfrm>
            <a:off x="7798676" y="3563007"/>
            <a:ext cx="641131" cy="283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Initial state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/>
          <a:lstStyle/>
          <a:p>
            <a:pPr rtl="0"/>
            <a:r>
              <a:rPr lang="en-GB" dirty="0"/>
              <a:t>Starting point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/>
          <a:lstStyle/>
          <a:p>
            <a:pPr rtl="0"/>
            <a:r>
              <a:rPr lang="en-GB" dirty="0"/>
              <a:t>State from where the puzzle solving begins</a:t>
            </a:r>
          </a:p>
          <a:p>
            <a:pPr rtl="0"/>
            <a:r>
              <a:rPr lang="en-GB" dirty="0"/>
              <a:t>Determines the problem and how hard the puzzle is</a:t>
            </a:r>
          </a:p>
          <a:p>
            <a:pPr rtl="0"/>
            <a:r>
              <a:rPr lang="en-GB" dirty="0" err="1"/>
              <a:t>boards.py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/>
          <a:p>
            <a:pPr lvl="0" rtl="0"/>
            <a:r>
              <a:rPr lang="en-GB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7</a:t>
            </a:fld>
            <a:endParaRPr lang="en-GB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D60CCF52-66CC-5FBB-1497-827F683A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9892"/>
            <a:ext cx="2293322" cy="2293322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FC4EC55-1E7E-3E27-0F47-D42AAD73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138" y="1479891"/>
            <a:ext cx="2293322" cy="2293323"/>
          </a:xfrm>
          <a:prstGeom prst="rect">
            <a:avLst/>
          </a:prstGeom>
        </p:spPr>
      </p:pic>
      <p:pic>
        <p:nvPicPr>
          <p:cNvPr id="5" name="Picture 4" descr="A picture containing yellow, checker&#10;&#10;Description automatically generated">
            <a:extLst>
              <a:ext uri="{FF2B5EF4-FFF2-40B4-BE49-F238E27FC236}">
                <a16:creationId xmlns:a16="http://schemas.microsoft.com/office/drawing/2014/main" id="{C4443050-16F4-5A1B-A329-AABAE3CDD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88830"/>
            <a:ext cx="2293322" cy="2293322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C56CC75-5CCF-D15B-A4D5-4306C52E6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138" y="4288830"/>
            <a:ext cx="2293322" cy="22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Objective test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GB" dirty="0"/>
              <a:t>How to verify if a puzzle is complete?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/>
          <a:lstStyle/>
          <a:p>
            <a:pPr rtl="0"/>
            <a:r>
              <a:rPr lang="en-GB" dirty="0"/>
              <a:t>If there is only one piece of each colour = Puzzle complete</a:t>
            </a:r>
          </a:p>
          <a:p>
            <a:pPr rtl="0"/>
            <a:r>
              <a:rPr lang="en-GB" dirty="0"/>
              <a:t>This is the final state of every puzzle of Cohesion</a:t>
            </a:r>
          </a:p>
          <a:p>
            <a:pPr rtl="0"/>
            <a:r>
              <a:rPr lang="en-GB" dirty="0"/>
              <a:t>This test is made internally by checking if there is only one piece per colour with a non-empty list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8</a:t>
            </a:fld>
            <a:endParaRPr lang="en-GB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1BE3C0D-0746-479E-8735-8EB6119D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01" y="2200713"/>
            <a:ext cx="2472693" cy="2456574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C83CC82-5B9E-8659-8495-68DCC334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35" y="2200713"/>
            <a:ext cx="2472693" cy="24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Operators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707" y="1775292"/>
            <a:ext cx="4756714" cy="59760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Possible actions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068" y="2379679"/>
            <a:ext cx="4756714" cy="3365500"/>
          </a:xfrm>
        </p:spPr>
        <p:txBody>
          <a:bodyPr rtlCol="0">
            <a:normAutofit fontScale="85000" lnSpcReduction="20000"/>
          </a:bodyPr>
          <a:lstStyle/>
          <a:p>
            <a:r>
              <a:rPr lang="en-GB" dirty="0"/>
              <a:t>Move piece:</a:t>
            </a:r>
          </a:p>
          <a:p>
            <a:pPr lvl="1"/>
            <a:r>
              <a:rPr lang="en-GB" dirty="0"/>
              <a:t>Up</a:t>
            </a:r>
          </a:p>
          <a:p>
            <a:pPr lvl="1"/>
            <a:r>
              <a:rPr lang="en-GB" dirty="0"/>
              <a:t>Down</a:t>
            </a:r>
          </a:p>
          <a:p>
            <a:pPr lvl="1"/>
            <a:r>
              <a:rPr lang="en-GB" dirty="0"/>
              <a:t>Left</a:t>
            </a:r>
          </a:p>
          <a:p>
            <a:pPr lvl="1"/>
            <a:r>
              <a:rPr lang="en-GB" dirty="0"/>
              <a:t>Right</a:t>
            </a:r>
          </a:p>
          <a:p>
            <a:r>
              <a:rPr lang="en-GB" dirty="0"/>
              <a:t>Can only move pieces to where they fit and have enough blank spaces</a:t>
            </a:r>
          </a:p>
          <a:p>
            <a:r>
              <a:rPr lang="en-GB" dirty="0"/>
              <a:t>Internally, if a piece is moved, all the positions of that piece’s list of positions have to be updated, as well as the positions in the blank list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9</a:t>
            </a:fld>
            <a:endParaRPr lang="en-GB"/>
          </a:p>
        </p:txBody>
      </p:sp>
      <p:pic>
        <p:nvPicPr>
          <p:cNvPr id="5" name="Picture 4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92E57F80-D163-05B1-4D7A-7FE63844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08" y="1398519"/>
            <a:ext cx="2175422" cy="2175422"/>
          </a:xfrm>
          <a:prstGeom prst="rect">
            <a:avLst/>
          </a:prstGeom>
        </p:spPr>
      </p:pic>
      <p:pic>
        <p:nvPicPr>
          <p:cNvPr id="11" name="Picture 10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FE3B61E0-9DFD-DABB-28DA-B99711585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05" y="1484256"/>
            <a:ext cx="2175422" cy="2175422"/>
          </a:xfrm>
          <a:prstGeom prst="rect">
            <a:avLst/>
          </a:prstGeom>
        </p:spPr>
      </p:pic>
      <p:pic>
        <p:nvPicPr>
          <p:cNvPr id="15" name="Picture 14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5B75F357-C0BB-88C8-957C-1DEB793B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608" y="4008185"/>
            <a:ext cx="2175422" cy="2175422"/>
          </a:xfrm>
          <a:prstGeom prst="rect">
            <a:avLst/>
          </a:prstGeom>
        </p:spPr>
      </p:pic>
      <p:pic>
        <p:nvPicPr>
          <p:cNvPr id="17" name="Picture 16" descr="A picture containing shoji, crossword puzzle&#10;&#10;Description automatically generated">
            <a:extLst>
              <a:ext uri="{FF2B5EF4-FFF2-40B4-BE49-F238E27FC236}">
                <a16:creationId xmlns:a16="http://schemas.microsoft.com/office/drawing/2014/main" id="{799C7387-EA88-089A-BFA6-BEB47E1D9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405" y="4008185"/>
            <a:ext cx="2175422" cy="21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307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ColorBlockVTI</Template>
  <TotalTime>1427</TotalTime>
  <Words>1046</Words>
  <Application>Microsoft Macintosh PowerPoint</Application>
  <PresentationFormat>Widescreen</PresentationFormat>
  <Paragraphs>314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 LT Pro</vt:lpstr>
      <vt:lpstr>Calibri</vt:lpstr>
      <vt:lpstr>Menlo</vt:lpstr>
      <vt:lpstr>NimbusRomNo9L</vt:lpstr>
      <vt:lpstr>ColorBlockVTI</vt:lpstr>
      <vt:lpstr>Artificial Intelligence Assignment</vt:lpstr>
      <vt:lpstr>Index</vt:lpstr>
      <vt:lpstr>Introduction</vt:lpstr>
      <vt:lpstr>Problem formulation</vt:lpstr>
      <vt:lpstr>Problem Formulation</vt:lpstr>
      <vt:lpstr>State representation</vt:lpstr>
      <vt:lpstr>Initial state</vt:lpstr>
      <vt:lpstr>Objective test</vt:lpstr>
      <vt:lpstr>Operators</vt:lpstr>
      <vt:lpstr>Puzzle solvability</vt:lpstr>
      <vt:lpstr>Uninformed Search</vt:lpstr>
      <vt:lpstr>Uninformed Search</vt:lpstr>
      <vt:lpstr>Breadth-First Search</vt:lpstr>
      <vt:lpstr>Iterative Deepening Depth-First Search</vt:lpstr>
      <vt:lpstr>Informed Search</vt:lpstr>
      <vt:lpstr>Informed Search</vt:lpstr>
      <vt:lpstr>Heuristics</vt:lpstr>
      <vt:lpstr>Greedy Search</vt:lpstr>
      <vt:lpstr>A* Search</vt:lpstr>
      <vt:lpstr>Weighted A* Search</vt:lpstr>
      <vt:lpstr>Evaluation of results</vt:lpstr>
      <vt:lpstr>Puzzle 1</vt:lpstr>
      <vt:lpstr>Puzzle 2</vt:lpstr>
      <vt:lpstr>Puzzle 3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Assignment</dc:title>
  <dc:creator>Jorge Manuel Loureiro Vieira</dc:creator>
  <cp:lastModifiedBy>Jorge Manuel Loureiro Vieira</cp:lastModifiedBy>
  <cp:revision>7</cp:revision>
  <dcterms:created xsi:type="dcterms:W3CDTF">2023-03-01T18:03:59Z</dcterms:created>
  <dcterms:modified xsi:type="dcterms:W3CDTF">2023-03-17T14:44:30Z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